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
  </p:notesMasterIdLst>
  <p:sldIdLst>
    <p:sldId id="256" r:id="rId2"/>
    <p:sldId id="257" r:id="rId3"/>
    <p:sldId id="258" r:id="rId4"/>
  </p:sldIdLst>
  <p:sldSz cx="12192000" cy="6858000"/>
  <p:notesSz cx="6858000" cy="9144000"/>
  <p:embeddedFontLst>
    <p:embeddedFont>
      <p:font typeface="Nunito Sans Black" panose="020B0604020202020204" charset="0"/>
      <p:bold r:id="rId6"/>
      <p:boldItalic r:id="rId7"/>
    </p:embeddedFont>
    <p:embeddedFont>
      <p:font typeface="Calibri" panose="020F0502020204030204" pitchFamily="34" charset="0"/>
      <p:regular r:id="rId8"/>
      <p:bold r:id="rId9"/>
      <p:italic r:id="rId10"/>
      <p:boldItalic r:id="rId11"/>
    </p:embeddedFont>
    <p:embeddedFont>
      <p:font typeface="Nunito Sans" panose="020B0604020202020204" charset="0"/>
      <p:regular r:id="rId12"/>
      <p:bold r:id="rId13"/>
      <p:italic r:id="rId14"/>
      <p:boldItalic r:id="rId15"/>
    </p:embeddedFont>
    <p:embeddedFont>
      <p:font typeface="Nunito Sans Light" panose="020B0604020202020204" charset="0"/>
      <p:regular r:id="rId16"/>
      <p:bold r:id="rId17"/>
      <p:italic r:id="rId18"/>
      <p:boldItalic r:id="rId19"/>
    </p:embeddedFont>
    <p:embeddedFont>
      <p:font typeface="Helvetica Neue Light" panose="020B0604020202020204" charset="0"/>
      <p:regular r:id="rId20"/>
      <p:bold r:id="rId21"/>
      <p:italic r:id="rId22"/>
      <p:boldItalic r:id="rId23"/>
    </p:embeddedFont>
    <p:embeddedFont>
      <p:font typeface="Tahoma" panose="020B0604030504040204" pitchFamily="34"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iNmjWyopaek8Z1DEA24Bg9tM5yH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0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font" Target="fonts/font20.fntdata"/><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font" Target="fonts/font19.fntdata"/><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font" Target="fonts/font18.fntdata"/><Relationship Id="rId28" Type="http://schemas.openxmlformats.org/officeDocument/2006/relationships/viewProps" Target="view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font" Target="fonts/font17.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CO"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8039050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292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22338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 name="Google Shape;12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90627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4"/>
        <p:cNvGrpSpPr/>
        <p:nvPr/>
      </p:nvGrpSpPr>
      <p:grpSpPr>
        <a:xfrm>
          <a:off x="0" y="0"/>
          <a:ext cx="0" cy="0"/>
          <a:chOff x="0" y="0"/>
          <a:chExt cx="0" cy="0"/>
        </a:xfrm>
      </p:grpSpPr>
      <p:sp>
        <p:nvSpPr>
          <p:cNvPr id="55" name="Google Shape;5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3"/>
          <p:cNvSpPr>
            <a:spLocks noGrp="1"/>
          </p:cNvSpPr>
          <p:nvPr>
            <p:ph type="pic" idx="2"/>
          </p:nvPr>
        </p:nvSpPr>
        <p:spPr>
          <a:xfrm>
            <a:off x="5183188" y="987425"/>
            <a:ext cx="6172200" cy="4873625"/>
          </a:xfrm>
          <a:prstGeom prst="rect">
            <a:avLst/>
          </a:prstGeom>
          <a:noFill/>
          <a:ln>
            <a:noFill/>
          </a:ln>
        </p:spPr>
      </p:sp>
      <p:sp>
        <p:nvSpPr>
          <p:cNvPr id="68" name="Google Shape;68;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hyperlink" Target="https://www1.upme.gov.co/ServicioCiudadano/Paginas/tratamiento-datos-personales.asp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hyperlink" Target="https://www1.upme.gov.co/ServicioCiudadano/Paginas/tratamiento-datos-personales.asp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hyperlink" Target="http://www.upme.gov.co"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mailto:pablo.perez@upme.gov.co" TargetMode="External"/><Relationship Id="rId5" Type="http://schemas.openxmlformats.org/officeDocument/2006/relationships/hyperlink" Target="https://www1.upme.gov.co/ServicioCiudadano/Paginas/tratamiento-datos-personales.aspx" TargetMode="Externa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2"/>
          <p:cNvPicPr preferRelativeResize="0"/>
          <p:nvPr/>
        </p:nvPicPr>
        <p:blipFill>
          <a:blip r:embed="rId3">
            <a:alphaModFix/>
          </a:blip>
          <a:stretch>
            <a:fillRect/>
          </a:stretch>
        </p:blipFill>
        <p:spPr>
          <a:xfrm>
            <a:off x="4536125" y="2290151"/>
            <a:ext cx="6370235" cy="1933800"/>
          </a:xfrm>
          <a:prstGeom prst="rect">
            <a:avLst/>
          </a:prstGeom>
          <a:noFill/>
          <a:ln>
            <a:noFill/>
          </a:ln>
        </p:spPr>
      </p:pic>
      <p:sp>
        <p:nvSpPr>
          <p:cNvPr id="89" name="Google Shape;89;p2"/>
          <p:cNvSpPr/>
          <p:nvPr/>
        </p:nvSpPr>
        <p:spPr>
          <a:xfrm>
            <a:off x="11269484" y="1400603"/>
            <a:ext cx="360000" cy="360000"/>
          </a:xfrm>
          <a:prstGeom prst="ellipse">
            <a:avLst/>
          </a:prstGeom>
          <a:solidFill>
            <a:srgbClr val="6B8F2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2"/>
          <p:cNvSpPr/>
          <p:nvPr/>
        </p:nvSpPr>
        <p:spPr>
          <a:xfrm>
            <a:off x="11269484" y="968555"/>
            <a:ext cx="360000" cy="360000"/>
          </a:xfrm>
          <a:prstGeom prst="ellipse">
            <a:avLst/>
          </a:prstGeom>
          <a:solidFill>
            <a:srgbClr val="BFCC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 name="Google Shape;91;p2"/>
          <p:cNvSpPr/>
          <p:nvPr/>
        </p:nvSpPr>
        <p:spPr>
          <a:xfrm>
            <a:off x="11269484" y="536517"/>
            <a:ext cx="360000" cy="360000"/>
          </a:xfrm>
          <a:prstGeom prst="ellipse">
            <a:avLst/>
          </a:prstGeom>
          <a:solidFill>
            <a:srgbClr val="FCDD4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2" name="Google Shape;92;p2"/>
          <p:cNvSpPr/>
          <p:nvPr/>
        </p:nvSpPr>
        <p:spPr>
          <a:xfrm>
            <a:off x="11269484" y="1832651"/>
            <a:ext cx="360000" cy="360000"/>
          </a:xfrm>
          <a:prstGeom prst="ellipse">
            <a:avLst/>
          </a:prstGeom>
          <a:solidFill>
            <a:srgbClr val="1930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 name="Google Shape;93;p2"/>
          <p:cNvSpPr txBox="1"/>
          <p:nvPr/>
        </p:nvSpPr>
        <p:spPr>
          <a:xfrm>
            <a:off x="622876" y="536525"/>
            <a:ext cx="1983300" cy="569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s-CO" sz="3100" i="0" u="none" strike="noStrike" cap="none">
                <a:solidFill>
                  <a:srgbClr val="6B8F24"/>
                </a:solidFill>
                <a:latin typeface="Nunito Sans Black"/>
                <a:ea typeface="Nunito Sans Black"/>
                <a:cs typeface="Nunito Sans Black"/>
                <a:sym typeface="Nunito Sans Black"/>
              </a:rPr>
              <a:t>E</a:t>
            </a:r>
            <a:r>
              <a:rPr lang="es-CO" sz="3100">
                <a:solidFill>
                  <a:srgbClr val="6B8F24"/>
                </a:solidFill>
                <a:latin typeface="Nunito Sans Black"/>
                <a:ea typeface="Nunito Sans Black"/>
                <a:cs typeface="Nunito Sans Black"/>
                <a:sym typeface="Nunito Sans Black"/>
              </a:rPr>
              <a:t>jemplo:</a:t>
            </a:r>
            <a:endParaRPr sz="3100" i="0" u="none" strike="noStrike" cap="none">
              <a:solidFill>
                <a:srgbClr val="6B8F24"/>
              </a:solidFill>
              <a:latin typeface="Nunito Sans Black"/>
              <a:ea typeface="Nunito Sans Black"/>
              <a:cs typeface="Nunito Sans Black"/>
              <a:sym typeface="Nunito Sans Black"/>
            </a:endParaRPr>
          </a:p>
        </p:txBody>
      </p:sp>
      <p:sp>
        <p:nvSpPr>
          <p:cNvPr id="94" name="Google Shape;94;p2"/>
          <p:cNvSpPr/>
          <p:nvPr/>
        </p:nvSpPr>
        <p:spPr>
          <a:xfrm>
            <a:off x="1285638" y="1404750"/>
            <a:ext cx="3656700" cy="690600"/>
          </a:xfrm>
          <a:prstGeom prst="roundRect">
            <a:avLst>
              <a:gd name="adj" fmla="val 16667"/>
            </a:avLst>
          </a:prstGeom>
          <a:solidFill>
            <a:srgbClr val="BFCC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s-CO" sz="1100" i="0" u="none" strike="noStrike" cap="none">
                <a:solidFill>
                  <a:srgbClr val="193052"/>
                </a:solidFill>
                <a:latin typeface="Helvetica Neue Light"/>
                <a:ea typeface="Helvetica Neue Light"/>
                <a:cs typeface="Helvetica Neue Light"/>
                <a:sym typeface="Helvetica Neue Light"/>
              </a:rPr>
              <a:t>Primera Mayúscula, siguientes minúsculas. El segundo nombre es opcional. No se deben dejar iniciales (ej. Pedro P.) . Se deben incluir los dos apellidos </a:t>
            </a:r>
            <a:endParaRPr sz="1100" i="0" u="none" strike="noStrike" cap="none">
              <a:solidFill>
                <a:srgbClr val="193052"/>
              </a:solidFill>
              <a:latin typeface="Helvetica Neue Light"/>
              <a:ea typeface="Helvetica Neue Light"/>
              <a:cs typeface="Helvetica Neue Light"/>
              <a:sym typeface="Helvetica Neue Light"/>
            </a:endParaRPr>
          </a:p>
        </p:txBody>
      </p:sp>
      <p:sp>
        <p:nvSpPr>
          <p:cNvPr id="95" name="Google Shape;95;p2"/>
          <p:cNvSpPr/>
          <p:nvPr/>
        </p:nvSpPr>
        <p:spPr>
          <a:xfrm>
            <a:off x="1285638" y="4561725"/>
            <a:ext cx="2181900" cy="425400"/>
          </a:xfrm>
          <a:prstGeom prst="roundRect">
            <a:avLst>
              <a:gd name="adj" fmla="val 24985"/>
            </a:avLst>
          </a:prstGeom>
          <a:solidFill>
            <a:srgbClr val="BFCC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s-CO" sz="1100" i="0" u="none" strike="noStrike" cap="none">
                <a:solidFill>
                  <a:schemeClr val="dk1"/>
                </a:solidFill>
                <a:latin typeface="Helvetica Neue Light"/>
                <a:ea typeface="Helvetica Neue Light"/>
                <a:cs typeface="Helvetica Neue Light"/>
                <a:sym typeface="Helvetica Neue Light"/>
              </a:rPr>
              <a:t>Incluir el correo electrónico.</a:t>
            </a:r>
            <a:endParaRPr sz="1100" i="0" u="none" strike="noStrike" cap="none">
              <a:solidFill>
                <a:schemeClr val="dk1"/>
              </a:solidFill>
              <a:latin typeface="Helvetica Neue Light"/>
              <a:ea typeface="Helvetica Neue Light"/>
              <a:cs typeface="Helvetica Neue Light"/>
              <a:sym typeface="Helvetica Neue Light"/>
            </a:endParaRPr>
          </a:p>
        </p:txBody>
      </p:sp>
      <p:sp>
        <p:nvSpPr>
          <p:cNvPr id="96" name="Google Shape;96;p2"/>
          <p:cNvSpPr/>
          <p:nvPr/>
        </p:nvSpPr>
        <p:spPr>
          <a:xfrm>
            <a:off x="4536138" y="4363675"/>
            <a:ext cx="6370200" cy="16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O" sz="1100" b="0" i="0" u="sng" strike="noStrike" cap="none">
                <a:solidFill>
                  <a:srgbClr val="002060"/>
                </a:solidFill>
                <a:latin typeface="Arial"/>
                <a:ea typeface="Arial"/>
                <a:cs typeface="Arial"/>
                <a:sym typeface="Aria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Política de Tratamiento de Datos Personales</a:t>
            </a:r>
            <a:endParaRPr sz="1100" b="0" i="0" u="none" strike="noStrike" cap="none">
              <a:solidFill>
                <a:srgbClr val="00206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050"/>
              <a:buFont typeface="Arial"/>
              <a:buNone/>
            </a:pPr>
            <a:r>
              <a:rPr lang="es-CO" sz="1050" b="0" i="0" u="none" strike="noStrike" cap="none">
                <a:solidFill>
                  <a:srgbClr val="222222"/>
                </a:solidFill>
                <a:latin typeface="Tahoma"/>
                <a:ea typeface="Tahoma"/>
                <a:cs typeface="Tahoma"/>
                <a:sym typeface="Tahoma"/>
              </a:rPr>
              <a:t>La información contenida en este mensaje y en sus archivos anexos es estrictamente confidencial y pertenece en forma exclusiva a </a:t>
            </a:r>
            <a:r>
              <a:rPr lang="es-CO" sz="1050" b="1" i="0" u="none" strike="noStrike" cap="none">
                <a:solidFill>
                  <a:srgbClr val="222222"/>
                </a:solidFill>
                <a:latin typeface="Tahoma"/>
                <a:ea typeface="Tahoma"/>
                <a:cs typeface="Tahoma"/>
                <a:sym typeface="Tahoma"/>
              </a:rPr>
              <a:t>la Unidad de Planeación Minero Energética</a:t>
            </a:r>
            <a:r>
              <a:rPr lang="es-CO" sz="1050" b="0" i="0" u="none" strike="noStrike" cap="none">
                <a:solidFill>
                  <a:srgbClr val="222222"/>
                </a:solidFill>
                <a:latin typeface="Tahoma"/>
                <a:ea typeface="Tahoma"/>
                <a:cs typeface="Tahoma"/>
                <a:sym typeface="Tahoma"/>
              </a:rPr>
              <a:t>, en concordancia con las leyes vigentes que rigen sobre la materia en lo relacionado con las obras que se encuentran protegidas por la regulación propia de los derechos de autor. La información aquí contenida es de uso exclusivo del destinatario intencional. Por consiguiente, está prohibido el reenvío de este mensaje y/o la reproducción total o parcial, salvo autorización escrita por parte de la UPME. Este mensaje ha sido verificado con software de Antivirus antes de su transmisión, por lo que la UPME no se hace responsable de los posibles daños causados por el mismo.  </a:t>
            </a:r>
            <a:endParaRPr sz="1050" b="0" i="0" u="none" strike="noStrike" cap="none">
              <a:solidFill>
                <a:schemeClr val="dk1"/>
              </a:solidFill>
              <a:latin typeface="Calibri"/>
              <a:ea typeface="Calibri"/>
              <a:cs typeface="Calibri"/>
              <a:sym typeface="Calibri"/>
            </a:endParaRPr>
          </a:p>
        </p:txBody>
      </p:sp>
      <p:sp>
        <p:nvSpPr>
          <p:cNvPr id="97" name="Google Shape;97;p2"/>
          <p:cNvSpPr/>
          <p:nvPr/>
        </p:nvSpPr>
        <p:spPr>
          <a:xfrm>
            <a:off x="1285638" y="2610075"/>
            <a:ext cx="2665800" cy="793500"/>
          </a:xfrm>
          <a:prstGeom prst="roundRect">
            <a:avLst>
              <a:gd name="adj" fmla="val 16667"/>
            </a:avLst>
          </a:prstGeom>
          <a:solidFill>
            <a:srgbClr val="BFCC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s-CO" sz="1100" i="0" u="none" strike="noStrike" cap="none">
                <a:solidFill>
                  <a:srgbClr val="193052"/>
                </a:solidFill>
                <a:latin typeface="Helvetica Neue Light"/>
                <a:ea typeface="Helvetica Neue Light"/>
                <a:cs typeface="Helvetica Neue Light"/>
                <a:sym typeface="Helvetica Neue Light"/>
              </a:rPr>
              <a:t>Incluir el cargo o  especificar contratista si es el caso, debe ir  acompañado del área a la que pertenece.</a:t>
            </a:r>
            <a:endParaRPr sz="1100" i="0" u="none" strike="noStrike" cap="none">
              <a:solidFill>
                <a:srgbClr val="193052"/>
              </a:solidFill>
              <a:latin typeface="Helvetica Neue Light"/>
              <a:ea typeface="Helvetica Neue Light"/>
              <a:cs typeface="Helvetica Neue Light"/>
              <a:sym typeface="Helvetica Neue Light"/>
            </a:endParaRPr>
          </a:p>
        </p:txBody>
      </p:sp>
      <p:sp>
        <p:nvSpPr>
          <p:cNvPr id="98" name="Google Shape;98;p2"/>
          <p:cNvSpPr/>
          <p:nvPr/>
        </p:nvSpPr>
        <p:spPr>
          <a:xfrm>
            <a:off x="1285638" y="3637338"/>
            <a:ext cx="2571600" cy="690600"/>
          </a:xfrm>
          <a:prstGeom prst="roundRect">
            <a:avLst>
              <a:gd name="adj" fmla="val 16667"/>
            </a:avLst>
          </a:prstGeom>
          <a:solidFill>
            <a:srgbClr val="BFCC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CO" sz="1100" i="0" u="none" strike="noStrike" cap="none">
                <a:solidFill>
                  <a:srgbClr val="002060"/>
                </a:solidFill>
                <a:latin typeface="Helvetica Neue Light"/>
                <a:ea typeface="Helvetica Neue Light"/>
                <a:cs typeface="Helvetica Neue Light"/>
                <a:sym typeface="Helvetica Neue Light"/>
              </a:rPr>
              <a:t>Incluir el número de la Extensión.</a:t>
            </a:r>
            <a:endParaRPr sz="1100" i="0" u="none" strike="noStrike" cap="none">
              <a:solidFill>
                <a:srgbClr val="002060"/>
              </a:solidFill>
              <a:latin typeface="Helvetica Neue Light"/>
              <a:ea typeface="Helvetica Neue Light"/>
              <a:cs typeface="Helvetica Neue Light"/>
              <a:sym typeface="Helvetica Neue Light"/>
            </a:endParaRPr>
          </a:p>
          <a:p>
            <a:pPr marL="0" marR="0" lvl="0" indent="0" algn="ctr" rtl="0">
              <a:lnSpc>
                <a:spcPct val="100000"/>
              </a:lnSpc>
              <a:spcBef>
                <a:spcPts val="0"/>
              </a:spcBef>
              <a:spcAft>
                <a:spcPts val="0"/>
              </a:spcAft>
              <a:buNone/>
            </a:pPr>
            <a:r>
              <a:rPr lang="es-CO" sz="1100" i="0" u="none" strike="noStrike" cap="none">
                <a:solidFill>
                  <a:srgbClr val="002060"/>
                </a:solidFill>
                <a:latin typeface="Helvetica Neue Light"/>
                <a:ea typeface="Helvetica Neue Light"/>
                <a:cs typeface="Helvetica Neue Light"/>
                <a:sym typeface="Helvetica Neue Light"/>
              </a:rPr>
              <a:t>El Celular es opcional. Favor borrar si decide no incluirlo</a:t>
            </a:r>
            <a:endParaRPr sz="1100">
              <a:solidFill>
                <a:srgbClr val="002060"/>
              </a:solidFill>
              <a:latin typeface="Helvetica Neue Light"/>
              <a:ea typeface="Helvetica Neue Light"/>
              <a:cs typeface="Helvetica Neue Light"/>
              <a:sym typeface="Helvetica Neue Light"/>
            </a:endParaRPr>
          </a:p>
        </p:txBody>
      </p:sp>
      <p:pic>
        <p:nvPicPr>
          <p:cNvPr id="99" name="Google Shape;99;p2"/>
          <p:cNvPicPr preferRelativeResize="0"/>
          <p:nvPr/>
        </p:nvPicPr>
        <p:blipFill>
          <a:blip r:embed="rId5">
            <a:alphaModFix/>
          </a:blip>
          <a:stretch>
            <a:fillRect/>
          </a:stretch>
        </p:blipFill>
        <p:spPr>
          <a:xfrm>
            <a:off x="10287000" y="5886450"/>
            <a:ext cx="1905000" cy="971550"/>
          </a:xfrm>
          <a:prstGeom prst="rect">
            <a:avLst/>
          </a:prstGeom>
          <a:noFill/>
          <a:ln>
            <a:noFill/>
          </a:ln>
        </p:spPr>
      </p:pic>
      <p:cxnSp>
        <p:nvCxnSpPr>
          <p:cNvPr id="100" name="Google Shape;100;p2"/>
          <p:cNvCxnSpPr/>
          <p:nvPr/>
        </p:nvCxnSpPr>
        <p:spPr>
          <a:xfrm>
            <a:off x="4355525" y="2091000"/>
            <a:ext cx="0" cy="951600"/>
          </a:xfrm>
          <a:prstGeom prst="straightConnector1">
            <a:avLst/>
          </a:prstGeom>
          <a:noFill/>
          <a:ln w="9525" cap="flat" cmpd="sng">
            <a:solidFill>
              <a:srgbClr val="6B8F24"/>
            </a:solidFill>
            <a:prstDash val="solid"/>
            <a:round/>
            <a:headEnd type="none" w="med" len="med"/>
            <a:tailEnd type="none" w="med" len="med"/>
          </a:ln>
        </p:spPr>
      </p:cxnSp>
      <p:cxnSp>
        <p:nvCxnSpPr>
          <p:cNvPr id="101" name="Google Shape;101;p2"/>
          <p:cNvCxnSpPr/>
          <p:nvPr/>
        </p:nvCxnSpPr>
        <p:spPr>
          <a:xfrm>
            <a:off x="4355525" y="3042600"/>
            <a:ext cx="489900" cy="0"/>
          </a:xfrm>
          <a:prstGeom prst="straightConnector1">
            <a:avLst/>
          </a:prstGeom>
          <a:noFill/>
          <a:ln w="9525" cap="flat" cmpd="sng">
            <a:solidFill>
              <a:srgbClr val="6B8F24"/>
            </a:solidFill>
            <a:prstDash val="solid"/>
            <a:round/>
            <a:headEnd type="none" w="med" len="med"/>
            <a:tailEnd type="none" w="med" len="med"/>
          </a:ln>
        </p:spPr>
      </p:cxnSp>
      <p:cxnSp>
        <p:nvCxnSpPr>
          <p:cNvPr id="102" name="Google Shape;102;p2"/>
          <p:cNvCxnSpPr/>
          <p:nvPr/>
        </p:nvCxnSpPr>
        <p:spPr>
          <a:xfrm>
            <a:off x="3957325" y="3188650"/>
            <a:ext cx="888300" cy="0"/>
          </a:xfrm>
          <a:prstGeom prst="straightConnector1">
            <a:avLst/>
          </a:prstGeom>
          <a:noFill/>
          <a:ln w="9525" cap="flat" cmpd="sng">
            <a:solidFill>
              <a:srgbClr val="6B8F24"/>
            </a:solidFill>
            <a:prstDash val="solid"/>
            <a:round/>
            <a:headEnd type="none" w="med" len="med"/>
            <a:tailEnd type="none" w="med" len="med"/>
          </a:ln>
        </p:spPr>
      </p:cxnSp>
      <p:cxnSp>
        <p:nvCxnSpPr>
          <p:cNvPr id="103" name="Google Shape;103;p2"/>
          <p:cNvCxnSpPr/>
          <p:nvPr/>
        </p:nvCxnSpPr>
        <p:spPr>
          <a:xfrm>
            <a:off x="4211325" y="3436300"/>
            <a:ext cx="634200" cy="0"/>
          </a:xfrm>
          <a:prstGeom prst="straightConnector1">
            <a:avLst/>
          </a:prstGeom>
          <a:noFill/>
          <a:ln w="9525" cap="flat" cmpd="sng">
            <a:solidFill>
              <a:srgbClr val="6B8F24"/>
            </a:solidFill>
            <a:prstDash val="solid"/>
            <a:round/>
            <a:headEnd type="none" w="med" len="med"/>
            <a:tailEnd type="none" w="med" len="med"/>
          </a:ln>
        </p:spPr>
      </p:cxnSp>
      <p:cxnSp>
        <p:nvCxnSpPr>
          <p:cNvPr id="104" name="Google Shape;104;p2"/>
          <p:cNvCxnSpPr/>
          <p:nvPr/>
        </p:nvCxnSpPr>
        <p:spPr>
          <a:xfrm>
            <a:off x="3857250" y="3982650"/>
            <a:ext cx="354000" cy="0"/>
          </a:xfrm>
          <a:prstGeom prst="straightConnector1">
            <a:avLst/>
          </a:prstGeom>
          <a:noFill/>
          <a:ln w="9525" cap="flat" cmpd="sng">
            <a:solidFill>
              <a:srgbClr val="6B8F24"/>
            </a:solidFill>
            <a:prstDash val="solid"/>
            <a:round/>
            <a:headEnd type="none" w="med" len="med"/>
            <a:tailEnd type="none" w="med" len="med"/>
          </a:ln>
        </p:spPr>
      </p:cxnSp>
      <p:cxnSp>
        <p:nvCxnSpPr>
          <p:cNvPr id="105" name="Google Shape;105;p2"/>
          <p:cNvCxnSpPr/>
          <p:nvPr/>
        </p:nvCxnSpPr>
        <p:spPr>
          <a:xfrm flipH="1">
            <a:off x="4211313" y="3436300"/>
            <a:ext cx="4500" cy="554100"/>
          </a:xfrm>
          <a:prstGeom prst="straightConnector1">
            <a:avLst/>
          </a:prstGeom>
          <a:noFill/>
          <a:ln w="9525" cap="flat" cmpd="sng">
            <a:solidFill>
              <a:srgbClr val="6B8F24"/>
            </a:solidFill>
            <a:prstDash val="solid"/>
            <a:round/>
            <a:headEnd type="none" w="med" len="med"/>
            <a:tailEnd type="none" w="med" len="med"/>
          </a:ln>
        </p:spPr>
      </p:cxnSp>
      <p:cxnSp>
        <p:nvCxnSpPr>
          <p:cNvPr id="106" name="Google Shape;106;p2"/>
          <p:cNvCxnSpPr/>
          <p:nvPr/>
        </p:nvCxnSpPr>
        <p:spPr>
          <a:xfrm>
            <a:off x="4355525" y="3716500"/>
            <a:ext cx="489900" cy="0"/>
          </a:xfrm>
          <a:prstGeom prst="straightConnector1">
            <a:avLst/>
          </a:prstGeom>
          <a:noFill/>
          <a:ln w="9525" cap="flat" cmpd="sng">
            <a:solidFill>
              <a:srgbClr val="6B8F24"/>
            </a:solidFill>
            <a:prstDash val="solid"/>
            <a:round/>
            <a:headEnd type="none" w="med" len="med"/>
            <a:tailEnd type="none" w="med" len="med"/>
          </a:ln>
        </p:spPr>
      </p:cxnSp>
      <p:cxnSp>
        <p:nvCxnSpPr>
          <p:cNvPr id="107" name="Google Shape;107;p2"/>
          <p:cNvCxnSpPr/>
          <p:nvPr/>
        </p:nvCxnSpPr>
        <p:spPr>
          <a:xfrm>
            <a:off x="4361863" y="3716500"/>
            <a:ext cx="0" cy="1054800"/>
          </a:xfrm>
          <a:prstGeom prst="straightConnector1">
            <a:avLst/>
          </a:prstGeom>
          <a:noFill/>
          <a:ln w="9525" cap="flat" cmpd="sng">
            <a:solidFill>
              <a:srgbClr val="6B8F24"/>
            </a:solidFill>
            <a:prstDash val="solid"/>
            <a:round/>
            <a:headEnd type="none" w="med" len="med"/>
            <a:tailEnd type="none" w="med" len="med"/>
          </a:ln>
        </p:spPr>
      </p:cxnSp>
      <p:cxnSp>
        <p:nvCxnSpPr>
          <p:cNvPr id="108" name="Google Shape;108;p2"/>
          <p:cNvCxnSpPr/>
          <p:nvPr/>
        </p:nvCxnSpPr>
        <p:spPr>
          <a:xfrm>
            <a:off x="3467550" y="4774425"/>
            <a:ext cx="902400" cy="0"/>
          </a:xfrm>
          <a:prstGeom prst="straightConnector1">
            <a:avLst/>
          </a:prstGeom>
          <a:noFill/>
          <a:ln w="9525" cap="flat" cmpd="sng">
            <a:solidFill>
              <a:srgbClr val="6B8F24"/>
            </a:solidFill>
            <a:prstDash val="solid"/>
            <a:round/>
            <a:headEnd type="none" w="med" len="med"/>
            <a:tailEnd type="none" w="med" len="med"/>
          </a:ln>
        </p:spPr>
      </p:cxnSp>
      <p:sp>
        <p:nvSpPr>
          <p:cNvPr id="109" name="Google Shape;109;p2"/>
          <p:cNvSpPr/>
          <p:nvPr/>
        </p:nvSpPr>
        <p:spPr>
          <a:xfrm>
            <a:off x="7634928" y="1105925"/>
            <a:ext cx="2076643" cy="724225"/>
          </a:xfrm>
          <a:prstGeom prst="roundRect">
            <a:avLst>
              <a:gd name="adj" fmla="val 24985"/>
            </a:avLst>
          </a:prstGeom>
          <a:solidFill>
            <a:srgbClr val="BFCC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s-CO" sz="1100" i="0" u="none" strike="noStrike" cap="none" dirty="0">
                <a:solidFill>
                  <a:schemeClr val="dk1"/>
                </a:solidFill>
                <a:latin typeface="Helvetica Neue Light"/>
                <a:ea typeface="Helvetica Neue Light"/>
                <a:cs typeface="Helvetica Neue Light"/>
                <a:sym typeface="Helvetica Neue Light"/>
              </a:rPr>
              <a:t>Incluir </a:t>
            </a:r>
            <a:r>
              <a:rPr lang="es-CO" sz="1100" dirty="0">
                <a:solidFill>
                  <a:schemeClr val="dk1"/>
                </a:solidFill>
                <a:latin typeface="Helvetica Neue Light"/>
                <a:ea typeface="Helvetica Neue Light"/>
                <a:cs typeface="Helvetica Neue Light"/>
                <a:sym typeface="Helvetica Neue Light"/>
              </a:rPr>
              <a:t>foto</a:t>
            </a:r>
            <a:r>
              <a:rPr lang="es-CO" sz="1100" dirty="0" smtClean="0">
                <a:solidFill>
                  <a:schemeClr val="dk1"/>
                </a:solidFill>
                <a:latin typeface="Helvetica Neue Light"/>
                <a:ea typeface="Helvetica Neue Light"/>
                <a:cs typeface="Helvetica Neue Light"/>
                <a:sym typeface="Helvetica Neue Light"/>
              </a:rPr>
              <a:t>.</a:t>
            </a:r>
          </a:p>
          <a:p>
            <a:pPr marL="0" marR="0" lvl="0" indent="0" algn="ctr" rtl="0">
              <a:lnSpc>
                <a:spcPct val="100000"/>
              </a:lnSpc>
              <a:spcBef>
                <a:spcPts val="0"/>
              </a:spcBef>
              <a:spcAft>
                <a:spcPts val="0"/>
              </a:spcAft>
              <a:buClr>
                <a:srgbClr val="000000"/>
              </a:buClr>
              <a:buSzPts val="1100"/>
              <a:buFont typeface="Arial"/>
              <a:buNone/>
            </a:pPr>
            <a:r>
              <a:rPr lang="es-CO" sz="1100" i="0" u="none" strike="noStrike" cap="none" dirty="0" smtClean="0">
                <a:solidFill>
                  <a:schemeClr val="dk1"/>
                </a:solidFill>
                <a:latin typeface="Helvetica Neue Light"/>
                <a:ea typeface="Helvetica Neue Light"/>
                <a:cs typeface="Helvetica Neue Light"/>
                <a:sym typeface="Helvetica Neue Light"/>
              </a:rPr>
              <a:t>(utilizar foto suministrada por el equipo de comunicaciones)</a:t>
            </a:r>
            <a:endParaRPr sz="1100" i="0" u="none" strike="noStrike" cap="none" dirty="0">
              <a:solidFill>
                <a:schemeClr val="dk1"/>
              </a:solidFill>
              <a:latin typeface="Helvetica Neue Light"/>
              <a:ea typeface="Helvetica Neue Light"/>
              <a:cs typeface="Helvetica Neue Light"/>
              <a:sym typeface="Helvetica Neue Light"/>
            </a:endParaRPr>
          </a:p>
        </p:txBody>
      </p:sp>
      <p:cxnSp>
        <p:nvCxnSpPr>
          <p:cNvPr id="110" name="Google Shape;110;p2"/>
          <p:cNvCxnSpPr/>
          <p:nvPr/>
        </p:nvCxnSpPr>
        <p:spPr>
          <a:xfrm>
            <a:off x="8673250" y="1830150"/>
            <a:ext cx="0" cy="951600"/>
          </a:xfrm>
          <a:prstGeom prst="straightConnector1">
            <a:avLst/>
          </a:prstGeom>
          <a:noFill/>
          <a:ln w="9525" cap="flat" cmpd="sng">
            <a:solidFill>
              <a:srgbClr val="6B8F24"/>
            </a:solidFill>
            <a:prstDash val="solid"/>
            <a:round/>
            <a:headEnd type="none" w="med" len="med"/>
            <a:tailEnd type="none"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3"/>
          <p:cNvPicPr preferRelativeResize="0"/>
          <p:nvPr/>
        </p:nvPicPr>
        <p:blipFill>
          <a:blip r:embed="rId3">
            <a:alphaModFix/>
          </a:blip>
          <a:stretch>
            <a:fillRect/>
          </a:stretch>
        </p:blipFill>
        <p:spPr>
          <a:xfrm>
            <a:off x="1495363" y="1584338"/>
            <a:ext cx="6370235" cy="1933800"/>
          </a:xfrm>
          <a:prstGeom prst="rect">
            <a:avLst/>
          </a:prstGeom>
          <a:noFill/>
          <a:ln>
            <a:noFill/>
          </a:ln>
        </p:spPr>
      </p:pic>
      <p:sp>
        <p:nvSpPr>
          <p:cNvPr id="116" name="Google Shape;116;p3"/>
          <p:cNvSpPr/>
          <p:nvPr/>
        </p:nvSpPr>
        <p:spPr>
          <a:xfrm>
            <a:off x="1495375" y="3657863"/>
            <a:ext cx="6370200" cy="1615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CO" sz="1100" b="0" i="0" u="sng" strike="noStrike" cap="none">
                <a:solidFill>
                  <a:srgbClr val="002060"/>
                </a:solidFill>
                <a:latin typeface="Arial"/>
                <a:ea typeface="Arial"/>
                <a:cs typeface="Arial"/>
                <a:sym typeface="Aria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Política de Tratamiento de Datos Personales</a:t>
            </a:r>
            <a:endParaRPr sz="1100" b="0" i="0" u="none" strike="noStrike" cap="none">
              <a:solidFill>
                <a:srgbClr val="00206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050"/>
              <a:buFont typeface="Arial"/>
              <a:buNone/>
            </a:pPr>
            <a:r>
              <a:rPr lang="es-CO" sz="1050" b="0" i="0" u="none" strike="noStrike" cap="none">
                <a:solidFill>
                  <a:srgbClr val="222222"/>
                </a:solidFill>
                <a:latin typeface="Tahoma"/>
                <a:ea typeface="Tahoma"/>
                <a:cs typeface="Tahoma"/>
                <a:sym typeface="Tahoma"/>
              </a:rPr>
              <a:t>La información contenida en este mensaje y en sus archivos anexos es estrictamente confidencial y pertenece en forma exclusiva a </a:t>
            </a:r>
            <a:r>
              <a:rPr lang="es-CO" sz="1050" b="1" i="0" u="none" strike="noStrike" cap="none">
                <a:solidFill>
                  <a:srgbClr val="222222"/>
                </a:solidFill>
                <a:latin typeface="Tahoma"/>
                <a:ea typeface="Tahoma"/>
                <a:cs typeface="Tahoma"/>
                <a:sym typeface="Tahoma"/>
              </a:rPr>
              <a:t>la Unidad de Planeación Minero Energética</a:t>
            </a:r>
            <a:r>
              <a:rPr lang="es-CO" sz="1050" b="0" i="0" u="none" strike="noStrike" cap="none">
                <a:solidFill>
                  <a:srgbClr val="222222"/>
                </a:solidFill>
                <a:latin typeface="Tahoma"/>
                <a:ea typeface="Tahoma"/>
                <a:cs typeface="Tahoma"/>
                <a:sym typeface="Tahoma"/>
              </a:rPr>
              <a:t>, en concordancia con las leyes vigentes que rigen sobre la materia en lo relacionado con las obras que se encuentran protegidas por la regulación propia de los derechos de autor. La información aquí contenida es de uso exclusivo del destinatario intencional. Por consiguiente, está prohibido el reenvío de este mensaje y/o la reproducción total o parcial, salvo autorización escrita por parte de la UPME. Este mensaje ha sido verificado con software de Antivirus antes de su transmisión, por lo que la UPME no se hace responsable de los posibles daños causados por el mismo.  </a:t>
            </a:r>
            <a:endParaRPr sz="1050" b="0" i="0" u="none" strike="noStrike" cap="none">
              <a:solidFill>
                <a:schemeClr val="dk1"/>
              </a:solidFill>
              <a:latin typeface="Calibri"/>
              <a:ea typeface="Calibri"/>
              <a:cs typeface="Calibri"/>
              <a:sym typeface="Calibri"/>
            </a:endParaRPr>
          </a:p>
        </p:txBody>
      </p:sp>
      <p:sp>
        <p:nvSpPr>
          <p:cNvPr id="117" name="Google Shape;117;p3"/>
          <p:cNvSpPr/>
          <p:nvPr/>
        </p:nvSpPr>
        <p:spPr>
          <a:xfrm>
            <a:off x="8433125" y="2045988"/>
            <a:ext cx="2263500" cy="840600"/>
          </a:xfrm>
          <a:prstGeom prst="roundRect">
            <a:avLst>
              <a:gd name="adj" fmla="val 16667"/>
            </a:avLst>
          </a:prstGeom>
          <a:solidFill>
            <a:srgbClr val="BFCC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s-CO" sz="1100" i="0" u="none" strike="noStrike" cap="none">
                <a:solidFill>
                  <a:srgbClr val="002060"/>
                </a:solidFill>
                <a:latin typeface="Helvetica Neue Light"/>
                <a:ea typeface="Helvetica Neue Light"/>
                <a:cs typeface="Helvetica Neue Light"/>
                <a:sym typeface="Helvetica Neue Light"/>
              </a:rPr>
              <a:t>Este bloque se guarda como imagen y se sube al módulo de configuración del correo </a:t>
            </a:r>
            <a:endParaRPr sz="1100" i="0" u="none" strike="noStrike" cap="none">
              <a:solidFill>
                <a:srgbClr val="002060"/>
              </a:solidFill>
              <a:latin typeface="Helvetica Neue Light"/>
              <a:ea typeface="Helvetica Neue Light"/>
              <a:cs typeface="Helvetica Neue Light"/>
              <a:sym typeface="Helvetica Neue Light"/>
            </a:endParaRPr>
          </a:p>
        </p:txBody>
      </p:sp>
      <p:sp>
        <p:nvSpPr>
          <p:cNvPr id="118" name="Google Shape;118;p3"/>
          <p:cNvSpPr/>
          <p:nvPr/>
        </p:nvSpPr>
        <p:spPr>
          <a:xfrm>
            <a:off x="8433125" y="4138163"/>
            <a:ext cx="2263500" cy="655200"/>
          </a:xfrm>
          <a:prstGeom prst="roundRect">
            <a:avLst>
              <a:gd name="adj" fmla="val 16667"/>
            </a:avLst>
          </a:prstGeom>
          <a:solidFill>
            <a:srgbClr val="BFCC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s-CO" sz="1100" i="0" u="none" strike="noStrike" cap="none">
                <a:solidFill>
                  <a:srgbClr val="002060"/>
                </a:solidFill>
                <a:latin typeface="Helvetica Neue Light"/>
                <a:ea typeface="Helvetica Neue Light"/>
                <a:cs typeface="Helvetica Neue Light"/>
                <a:sym typeface="Helvetica Neue Light"/>
              </a:rPr>
              <a:t>Este bloque se copia como texto debajo de la imagen</a:t>
            </a:r>
            <a:endParaRPr sz="1100" i="0" u="none" strike="noStrike" cap="none">
              <a:solidFill>
                <a:srgbClr val="002060"/>
              </a:solidFill>
              <a:latin typeface="Helvetica Neue Light"/>
              <a:ea typeface="Helvetica Neue Light"/>
              <a:cs typeface="Helvetica Neue Light"/>
              <a:sym typeface="Helvetica Neue Light"/>
            </a:endParaRPr>
          </a:p>
        </p:txBody>
      </p:sp>
      <p:sp>
        <p:nvSpPr>
          <p:cNvPr id="119" name="Google Shape;119;p3"/>
          <p:cNvSpPr/>
          <p:nvPr/>
        </p:nvSpPr>
        <p:spPr>
          <a:xfrm>
            <a:off x="11269484" y="1400603"/>
            <a:ext cx="360000" cy="360000"/>
          </a:xfrm>
          <a:prstGeom prst="ellipse">
            <a:avLst/>
          </a:prstGeom>
          <a:solidFill>
            <a:srgbClr val="6B8F2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0" name="Google Shape;120;p3"/>
          <p:cNvSpPr/>
          <p:nvPr/>
        </p:nvSpPr>
        <p:spPr>
          <a:xfrm>
            <a:off x="11269484" y="968555"/>
            <a:ext cx="360000" cy="360000"/>
          </a:xfrm>
          <a:prstGeom prst="ellipse">
            <a:avLst/>
          </a:prstGeom>
          <a:solidFill>
            <a:srgbClr val="BFCC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1" name="Google Shape;121;p3"/>
          <p:cNvSpPr/>
          <p:nvPr/>
        </p:nvSpPr>
        <p:spPr>
          <a:xfrm>
            <a:off x="11269484" y="536517"/>
            <a:ext cx="360000" cy="360000"/>
          </a:xfrm>
          <a:prstGeom prst="ellipse">
            <a:avLst/>
          </a:prstGeom>
          <a:solidFill>
            <a:srgbClr val="FCDD4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2" name="Google Shape;122;p3"/>
          <p:cNvSpPr/>
          <p:nvPr/>
        </p:nvSpPr>
        <p:spPr>
          <a:xfrm>
            <a:off x="11269484" y="1832651"/>
            <a:ext cx="360000" cy="360000"/>
          </a:xfrm>
          <a:prstGeom prst="ellipse">
            <a:avLst/>
          </a:prstGeom>
          <a:solidFill>
            <a:srgbClr val="1930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3" name="Google Shape;123;p3"/>
          <p:cNvPicPr preferRelativeResize="0"/>
          <p:nvPr/>
        </p:nvPicPr>
        <p:blipFill>
          <a:blip r:embed="rId5">
            <a:alphaModFix/>
          </a:blip>
          <a:stretch>
            <a:fillRect/>
          </a:stretch>
        </p:blipFill>
        <p:spPr>
          <a:xfrm>
            <a:off x="10287000" y="5886450"/>
            <a:ext cx="1905000" cy="971550"/>
          </a:xfrm>
          <a:prstGeom prst="rect">
            <a:avLst/>
          </a:prstGeom>
          <a:noFill/>
          <a:ln>
            <a:noFill/>
          </a:ln>
        </p:spPr>
      </p:pic>
      <p:cxnSp>
        <p:nvCxnSpPr>
          <p:cNvPr id="124" name="Google Shape;124;p3"/>
          <p:cNvCxnSpPr>
            <a:endCxn id="117" idx="1"/>
          </p:cNvCxnSpPr>
          <p:nvPr/>
        </p:nvCxnSpPr>
        <p:spPr>
          <a:xfrm>
            <a:off x="7865525" y="2466288"/>
            <a:ext cx="567600" cy="0"/>
          </a:xfrm>
          <a:prstGeom prst="straightConnector1">
            <a:avLst/>
          </a:prstGeom>
          <a:noFill/>
          <a:ln w="9525" cap="flat" cmpd="sng">
            <a:solidFill>
              <a:srgbClr val="6B8F24"/>
            </a:solidFill>
            <a:prstDash val="solid"/>
            <a:round/>
            <a:headEnd type="none" w="med" len="med"/>
            <a:tailEnd type="none" w="med" len="med"/>
          </a:ln>
        </p:spPr>
      </p:cxnSp>
      <p:cxnSp>
        <p:nvCxnSpPr>
          <p:cNvPr id="125" name="Google Shape;125;p3"/>
          <p:cNvCxnSpPr/>
          <p:nvPr/>
        </p:nvCxnSpPr>
        <p:spPr>
          <a:xfrm>
            <a:off x="7865525" y="4465763"/>
            <a:ext cx="567600" cy="0"/>
          </a:xfrm>
          <a:prstGeom prst="straightConnector1">
            <a:avLst/>
          </a:prstGeom>
          <a:noFill/>
          <a:ln w="9525" cap="flat" cmpd="sng">
            <a:solidFill>
              <a:srgbClr val="6B8F24"/>
            </a:solidFill>
            <a:prstDash val="solid"/>
            <a:round/>
            <a:headEnd type="none" w="med" len="med"/>
            <a:tailEnd type="non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
          <p:cNvPicPr preferRelativeResize="0"/>
          <p:nvPr/>
        </p:nvPicPr>
        <p:blipFill>
          <a:blip r:embed="rId3">
            <a:alphaModFix/>
          </a:blip>
          <a:stretch>
            <a:fillRect/>
          </a:stretch>
        </p:blipFill>
        <p:spPr>
          <a:xfrm>
            <a:off x="2910900" y="1584325"/>
            <a:ext cx="6370166" cy="1933800"/>
          </a:xfrm>
          <a:prstGeom prst="rect">
            <a:avLst/>
          </a:prstGeom>
          <a:noFill/>
          <a:ln>
            <a:noFill/>
          </a:ln>
        </p:spPr>
      </p:pic>
      <p:sp>
        <p:nvSpPr>
          <p:cNvPr id="131" name="Google Shape;131;p1"/>
          <p:cNvSpPr/>
          <p:nvPr/>
        </p:nvSpPr>
        <p:spPr>
          <a:xfrm>
            <a:off x="11269484" y="1400603"/>
            <a:ext cx="360000" cy="360000"/>
          </a:xfrm>
          <a:prstGeom prst="ellipse">
            <a:avLst/>
          </a:prstGeom>
          <a:solidFill>
            <a:srgbClr val="6B8F2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2" name="Google Shape;132;p1"/>
          <p:cNvSpPr/>
          <p:nvPr/>
        </p:nvSpPr>
        <p:spPr>
          <a:xfrm>
            <a:off x="11269484" y="968555"/>
            <a:ext cx="360000" cy="360000"/>
          </a:xfrm>
          <a:prstGeom prst="ellipse">
            <a:avLst/>
          </a:prstGeom>
          <a:solidFill>
            <a:srgbClr val="BFCC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3" name="Google Shape;133;p1"/>
          <p:cNvSpPr/>
          <p:nvPr/>
        </p:nvSpPr>
        <p:spPr>
          <a:xfrm>
            <a:off x="11269484" y="536517"/>
            <a:ext cx="360000" cy="360000"/>
          </a:xfrm>
          <a:prstGeom prst="ellipse">
            <a:avLst/>
          </a:prstGeom>
          <a:solidFill>
            <a:srgbClr val="FCDD4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4" name="Google Shape;134;p1"/>
          <p:cNvSpPr/>
          <p:nvPr/>
        </p:nvSpPr>
        <p:spPr>
          <a:xfrm>
            <a:off x="11269484" y="1832651"/>
            <a:ext cx="360000" cy="360000"/>
          </a:xfrm>
          <a:prstGeom prst="ellipse">
            <a:avLst/>
          </a:prstGeom>
          <a:solidFill>
            <a:srgbClr val="1930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35" name="Google Shape;135;p1"/>
          <p:cNvPicPr preferRelativeResize="0"/>
          <p:nvPr/>
        </p:nvPicPr>
        <p:blipFill>
          <a:blip r:embed="rId4">
            <a:alphaModFix/>
          </a:blip>
          <a:stretch>
            <a:fillRect/>
          </a:stretch>
        </p:blipFill>
        <p:spPr>
          <a:xfrm>
            <a:off x="10287000" y="5886450"/>
            <a:ext cx="1905000" cy="971550"/>
          </a:xfrm>
          <a:prstGeom prst="rect">
            <a:avLst/>
          </a:prstGeom>
          <a:noFill/>
          <a:ln>
            <a:noFill/>
          </a:ln>
        </p:spPr>
      </p:pic>
      <p:sp>
        <p:nvSpPr>
          <p:cNvPr id="136" name="Google Shape;136;p1"/>
          <p:cNvSpPr/>
          <p:nvPr/>
        </p:nvSpPr>
        <p:spPr>
          <a:xfrm>
            <a:off x="2910900" y="3657850"/>
            <a:ext cx="6370200" cy="1615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CO" sz="1100" b="0" i="0" u="sng" strike="noStrike" cap="none">
                <a:solidFill>
                  <a:srgbClr val="002060"/>
                </a:solidFill>
                <a:latin typeface="Arial"/>
                <a:ea typeface="Arial"/>
                <a:cs typeface="Arial"/>
                <a:sym typeface="Aria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Política de Tratamiento de Datos Personales</a:t>
            </a:r>
            <a:endParaRPr sz="1100" b="0" i="0" u="none" strike="noStrike" cap="none">
              <a:solidFill>
                <a:srgbClr val="00206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050"/>
              <a:buFont typeface="Arial"/>
              <a:buNone/>
            </a:pPr>
            <a:r>
              <a:rPr lang="es-CO" sz="1050" b="0" i="0" u="none" strike="noStrike" cap="none">
                <a:solidFill>
                  <a:srgbClr val="222222"/>
                </a:solidFill>
                <a:latin typeface="Tahoma"/>
                <a:ea typeface="Tahoma"/>
                <a:cs typeface="Tahoma"/>
                <a:sym typeface="Tahoma"/>
              </a:rPr>
              <a:t>La información contenida en este mensaje y en sus archivos anexos es estrictamente confidencial y pertenece en forma exclusiva a </a:t>
            </a:r>
            <a:r>
              <a:rPr lang="es-CO" sz="1050" b="1" i="0" u="none" strike="noStrike" cap="none">
                <a:solidFill>
                  <a:srgbClr val="222222"/>
                </a:solidFill>
                <a:latin typeface="Tahoma"/>
                <a:ea typeface="Tahoma"/>
                <a:cs typeface="Tahoma"/>
                <a:sym typeface="Tahoma"/>
              </a:rPr>
              <a:t>la Unidad de Planeación Minero Energética</a:t>
            </a:r>
            <a:r>
              <a:rPr lang="es-CO" sz="1050" b="0" i="0" u="none" strike="noStrike" cap="none">
                <a:solidFill>
                  <a:srgbClr val="222222"/>
                </a:solidFill>
                <a:latin typeface="Tahoma"/>
                <a:ea typeface="Tahoma"/>
                <a:cs typeface="Tahoma"/>
                <a:sym typeface="Tahoma"/>
              </a:rPr>
              <a:t>, en concordancia con las leyes vigentes que rigen sobre la materia en lo relacionado con las obras que se encuentran protegidas por la regulación propia de los derechos de autor. La información aquí contenida es de uso exclusivo del destinatario intencional. Por consiguiente, está prohibido el reenvío de este mensaje y/o la reproducción total o parcial, salvo autorización escrita por parte de la UPME. Este mensaje ha sido verificado con software de Antivirus antes de su transmisión, por lo que la UPME no se hace responsable de los posibles daños causados por el mismo.  </a:t>
            </a:r>
            <a:endParaRPr sz="1050" b="0" i="0" u="none" strike="noStrike" cap="none">
              <a:solidFill>
                <a:schemeClr val="dk1"/>
              </a:solidFill>
              <a:latin typeface="Calibri"/>
              <a:ea typeface="Calibri"/>
              <a:cs typeface="Calibri"/>
              <a:sym typeface="Calibri"/>
            </a:endParaRPr>
          </a:p>
        </p:txBody>
      </p:sp>
      <p:sp>
        <p:nvSpPr>
          <p:cNvPr id="137" name="Google Shape;137;p1"/>
          <p:cNvSpPr txBox="1"/>
          <p:nvPr/>
        </p:nvSpPr>
        <p:spPr>
          <a:xfrm>
            <a:off x="3213775" y="2125950"/>
            <a:ext cx="2290800" cy="44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CO" sz="1300">
                <a:solidFill>
                  <a:srgbClr val="002060"/>
                </a:solidFill>
                <a:latin typeface="Nunito Sans Black"/>
                <a:ea typeface="Nunito Sans Black"/>
                <a:cs typeface="Nunito Sans Black"/>
                <a:sym typeface="Nunito Sans Black"/>
              </a:rPr>
              <a:t>Pablo Nicolas Pérez Rojas</a:t>
            </a:r>
            <a:endParaRPr sz="1300">
              <a:solidFill>
                <a:srgbClr val="002060"/>
              </a:solidFill>
              <a:latin typeface="Nunito Sans Black"/>
              <a:ea typeface="Nunito Sans Black"/>
              <a:cs typeface="Nunito Sans Black"/>
              <a:sym typeface="Nunito Sans Black"/>
            </a:endParaRPr>
          </a:p>
          <a:p>
            <a:pPr marL="0" lvl="0" indent="0" algn="l" rtl="0">
              <a:spcBef>
                <a:spcPts val="0"/>
              </a:spcBef>
              <a:spcAft>
                <a:spcPts val="0"/>
              </a:spcAft>
              <a:buNone/>
            </a:pPr>
            <a:r>
              <a:rPr lang="es-CO" sz="900">
                <a:solidFill>
                  <a:srgbClr val="002060"/>
                </a:solidFill>
                <a:latin typeface="Nunito Sans"/>
                <a:ea typeface="Nunito Sans"/>
                <a:cs typeface="Nunito Sans"/>
                <a:sym typeface="Nunito Sans"/>
              </a:rPr>
              <a:t>Coordinador Grupo de Tecnologías</a:t>
            </a:r>
            <a:endParaRPr sz="900">
              <a:solidFill>
                <a:srgbClr val="002060"/>
              </a:solidFill>
              <a:latin typeface="Nunito Sans"/>
              <a:ea typeface="Nunito Sans"/>
              <a:cs typeface="Nunito Sans"/>
              <a:sym typeface="Nunito Sans"/>
            </a:endParaRPr>
          </a:p>
        </p:txBody>
      </p:sp>
      <p:sp>
        <p:nvSpPr>
          <p:cNvPr id="138" name="Google Shape;138;p1"/>
          <p:cNvSpPr txBox="1"/>
          <p:nvPr/>
        </p:nvSpPr>
        <p:spPr>
          <a:xfrm>
            <a:off x="3394725" y="2540225"/>
            <a:ext cx="2290800" cy="7764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s-CO" sz="800">
                <a:solidFill>
                  <a:srgbClr val="002060"/>
                </a:solidFill>
                <a:latin typeface="Nunito Sans Light"/>
                <a:ea typeface="Nunito Sans Light"/>
                <a:cs typeface="Nunito Sans Light"/>
                <a:sym typeface="Nunito Sans Light"/>
              </a:rPr>
              <a:t>(+57) 601 222 06 01 Ext. 110</a:t>
            </a:r>
            <a:endParaRPr sz="800">
              <a:solidFill>
                <a:srgbClr val="002060"/>
              </a:solidFill>
              <a:latin typeface="Nunito Sans Light"/>
              <a:ea typeface="Nunito Sans Light"/>
              <a:cs typeface="Nunito Sans Light"/>
              <a:sym typeface="Nunito Sans Light"/>
            </a:endParaRPr>
          </a:p>
          <a:p>
            <a:pPr marL="0" lvl="0" indent="0" algn="l" rtl="0">
              <a:lnSpc>
                <a:spcPct val="120000"/>
              </a:lnSpc>
              <a:spcBef>
                <a:spcPts val="0"/>
              </a:spcBef>
              <a:spcAft>
                <a:spcPts val="0"/>
              </a:spcAft>
              <a:buNone/>
            </a:pPr>
            <a:r>
              <a:rPr lang="es-CO" sz="800">
                <a:solidFill>
                  <a:schemeClr val="hlink"/>
                </a:solidFill>
                <a:uFill>
                  <a:noFill/>
                </a:uFill>
                <a:latin typeface="Nunito Sans Light"/>
                <a:ea typeface="Nunito Sans Light"/>
                <a:cs typeface="Nunito Sans Light"/>
                <a:sym typeface="Nunito Sans Light"/>
                <a:hlinkClick r:id="rId6"/>
              </a:rPr>
              <a:t>pablo.perez@upme.gov.</a:t>
            </a:r>
            <a:r>
              <a:rPr lang="es-CO" sz="800">
                <a:solidFill>
                  <a:srgbClr val="002060"/>
                </a:solidFill>
                <a:latin typeface="Nunito Sans Light"/>
                <a:ea typeface="Nunito Sans Light"/>
                <a:cs typeface="Nunito Sans Light"/>
                <a:sym typeface="Nunito Sans Light"/>
              </a:rPr>
              <a:t>co</a:t>
            </a:r>
            <a:endParaRPr sz="800">
              <a:solidFill>
                <a:srgbClr val="002060"/>
              </a:solidFill>
              <a:latin typeface="Nunito Sans Light"/>
              <a:ea typeface="Nunito Sans Light"/>
              <a:cs typeface="Nunito Sans Light"/>
              <a:sym typeface="Nunito Sans Light"/>
            </a:endParaRPr>
          </a:p>
          <a:p>
            <a:pPr marL="0" lvl="0" indent="0" algn="l" rtl="0">
              <a:lnSpc>
                <a:spcPct val="120000"/>
              </a:lnSpc>
              <a:spcBef>
                <a:spcPts val="0"/>
              </a:spcBef>
              <a:spcAft>
                <a:spcPts val="0"/>
              </a:spcAft>
              <a:buNone/>
            </a:pPr>
            <a:r>
              <a:rPr lang="es-CO" sz="800">
                <a:solidFill>
                  <a:schemeClr val="hlink"/>
                </a:solidFill>
                <a:uFill>
                  <a:noFill/>
                </a:uFill>
                <a:latin typeface="Nunito Sans Light"/>
                <a:ea typeface="Nunito Sans Light"/>
                <a:cs typeface="Nunito Sans Light"/>
                <a:sym typeface="Nunito Sans Light"/>
                <a:hlinkClick r:id="rId7"/>
              </a:rPr>
              <a:t>www.upme.gov.co</a:t>
            </a:r>
            <a:endParaRPr sz="800">
              <a:solidFill>
                <a:srgbClr val="002060"/>
              </a:solidFill>
              <a:latin typeface="Nunito Sans Light"/>
              <a:ea typeface="Nunito Sans Light"/>
              <a:cs typeface="Nunito Sans Light"/>
              <a:sym typeface="Nunito Sans Light"/>
            </a:endParaRPr>
          </a:p>
          <a:p>
            <a:pPr marL="0" lvl="0" indent="0" algn="l" rtl="0">
              <a:lnSpc>
                <a:spcPct val="120000"/>
              </a:lnSpc>
              <a:spcBef>
                <a:spcPts val="0"/>
              </a:spcBef>
              <a:spcAft>
                <a:spcPts val="0"/>
              </a:spcAft>
              <a:buNone/>
            </a:pPr>
            <a:r>
              <a:rPr lang="es-CO" sz="800">
                <a:solidFill>
                  <a:srgbClr val="002060"/>
                </a:solidFill>
                <a:latin typeface="Nunito Sans Light"/>
                <a:ea typeface="Nunito Sans Light"/>
                <a:cs typeface="Nunito Sans Light"/>
                <a:sym typeface="Nunito Sans Light"/>
              </a:rPr>
              <a:t>Av. Calle 26 # 69D-91 Torre 1, Piso 9°</a:t>
            </a:r>
            <a:endParaRPr sz="800">
              <a:solidFill>
                <a:srgbClr val="002060"/>
              </a:solidFill>
              <a:latin typeface="Nunito Sans Light"/>
              <a:ea typeface="Nunito Sans Light"/>
              <a:cs typeface="Nunito Sans Light"/>
              <a:sym typeface="Nunito Sans Light"/>
            </a:endParaRPr>
          </a:p>
          <a:p>
            <a:pPr marL="0" lvl="0" indent="0" algn="l" rtl="0">
              <a:lnSpc>
                <a:spcPct val="70000"/>
              </a:lnSpc>
              <a:spcBef>
                <a:spcPts val="0"/>
              </a:spcBef>
              <a:spcAft>
                <a:spcPts val="0"/>
              </a:spcAft>
              <a:buNone/>
            </a:pPr>
            <a:r>
              <a:rPr lang="es-CO" sz="800">
                <a:solidFill>
                  <a:srgbClr val="002060"/>
                </a:solidFill>
                <a:latin typeface="Nunito Sans Light"/>
                <a:ea typeface="Nunito Sans Light"/>
                <a:cs typeface="Nunito Sans Light"/>
                <a:sym typeface="Nunito Sans Light"/>
              </a:rPr>
              <a:t>Bogotá D.C., Colombia</a:t>
            </a:r>
            <a:endParaRPr sz="800">
              <a:solidFill>
                <a:srgbClr val="002060"/>
              </a:solidFill>
              <a:latin typeface="Nunito Sans Light"/>
              <a:ea typeface="Nunito Sans Light"/>
              <a:cs typeface="Nunito Sans Light"/>
              <a:sym typeface="Nunito Sans Light"/>
            </a:endParaRPr>
          </a:p>
        </p:txBody>
      </p:sp>
      <p:sp>
        <p:nvSpPr>
          <p:cNvPr id="139" name="Google Shape;139;p1"/>
          <p:cNvSpPr txBox="1"/>
          <p:nvPr/>
        </p:nvSpPr>
        <p:spPr>
          <a:xfrm>
            <a:off x="622876" y="536525"/>
            <a:ext cx="1983300" cy="569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s-CO" sz="3100">
                <a:solidFill>
                  <a:srgbClr val="6B8F24"/>
                </a:solidFill>
                <a:latin typeface="Nunito Sans Black"/>
                <a:ea typeface="Nunito Sans Black"/>
                <a:cs typeface="Nunito Sans Black"/>
                <a:sym typeface="Nunito Sans Black"/>
              </a:rPr>
              <a:t>Plantilla:</a:t>
            </a:r>
            <a:endParaRPr sz="3100" i="0" u="none" strike="noStrike" cap="none">
              <a:solidFill>
                <a:srgbClr val="6B8F24"/>
              </a:solidFill>
              <a:latin typeface="Nunito Sans Black"/>
              <a:ea typeface="Nunito Sans Black"/>
              <a:cs typeface="Nunito Sans Black"/>
              <a:sym typeface="Nunito Sans Black"/>
            </a:endParaRPr>
          </a:p>
        </p:txBody>
      </p:sp>
    </p:spTree>
  </p:cSld>
  <p:clrMapOvr>
    <a:masterClrMapping/>
  </p:clrMapOvr>
</p:sld>
</file>

<file path=ppt/theme/theme1.xml><?xml version="1.0" encoding="utf-8"?>
<a:theme xmlns:a="http://schemas.openxmlformats.org/drawingml/2006/main" name="Tema de Office">
  <a:themeElements>
    <a:clrScheme name="Hipervinculo">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123662"/>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230</Words>
  <Application>Microsoft Office PowerPoint</Application>
  <PresentationFormat>Panorámica</PresentationFormat>
  <Paragraphs>24</Paragraphs>
  <Slides>3</Slides>
  <Notes>3</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vt:i4>
      </vt:variant>
    </vt:vector>
  </HeadingPairs>
  <TitlesOfParts>
    <vt:vector size="11" baseType="lpstr">
      <vt:lpstr>Nunito Sans Black</vt:lpstr>
      <vt:lpstr>Calibri</vt:lpstr>
      <vt:lpstr>Nunito Sans</vt:lpstr>
      <vt:lpstr>Nunito Sans Light</vt:lpstr>
      <vt:lpstr>Arial</vt:lpstr>
      <vt:lpstr>Helvetica Neue Light</vt:lpstr>
      <vt:lpstr>Tahoma</vt:lpstr>
      <vt:lpstr>Tema de Office</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Ramiro E Arellano</dc:creator>
  <cp:lastModifiedBy>Linda Marcela Lugo Mondragon</cp:lastModifiedBy>
  <cp:revision>1</cp:revision>
  <dcterms:created xsi:type="dcterms:W3CDTF">2013-11-20T20:30:31Z</dcterms:created>
  <dcterms:modified xsi:type="dcterms:W3CDTF">2024-02-12T19:30:00Z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0x0101000B3BF6DCE1B5A74AB2601ACAC63D38F7</vt:lpwstr>
  </property>
</Properties>
</file>